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8" r:id="rId2"/>
    <p:sldId id="271" r:id="rId3"/>
    <p:sldId id="298" r:id="rId4"/>
    <p:sldId id="267" r:id="rId5"/>
    <p:sldId id="329" r:id="rId6"/>
    <p:sldId id="309" r:id="rId7"/>
    <p:sldId id="310" r:id="rId8"/>
    <p:sldId id="326" r:id="rId9"/>
    <p:sldId id="268" r:id="rId10"/>
    <p:sldId id="265" r:id="rId11"/>
    <p:sldId id="266" r:id="rId12"/>
    <p:sldId id="327" r:id="rId13"/>
    <p:sldId id="280" r:id="rId14"/>
    <p:sldId id="281" r:id="rId15"/>
    <p:sldId id="282" r:id="rId16"/>
    <p:sldId id="311" r:id="rId17"/>
    <p:sldId id="299" r:id="rId18"/>
    <p:sldId id="300" r:id="rId19"/>
    <p:sldId id="317" r:id="rId20"/>
    <p:sldId id="322" r:id="rId21"/>
    <p:sldId id="321" r:id="rId22"/>
    <p:sldId id="320" r:id="rId23"/>
    <p:sldId id="319" r:id="rId24"/>
    <p:sldId id="318" r:id="rId25"/>
    <p:sldId id="323" r:id="rId26"/>
    <p:sldId id="316" r:id="rId27"/>
    <p:sldId id="324" r:id="rId28"/>
    <p:sldId id="328" r:id="rId29"/>
    <p:sldId id="279"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0913"/>
    <a:srgbClr val="CC3300"/>
    <a:srgbClr val="990033"/>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89" d="100"/>
          <a:sy n="89" d="100"/>
        </p:scale>
        <p:origin x="-1258"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ECF4BFA9-4302-4CB5-949A-2BB86A551E49}" type="datetimeFigureOut">
              <a:rPr lang="en-US" smtClean="0"/>
              <a:pPr/>
              <a:t>3/14/2023</a:t>
            </a:fld>
            <a:endParaRPr lang="en-US" dirty="0"/>
          </a:p>
        </p:txBody>
      </p:sp>
      <p:sp>
        <p:nvSpPr>
          <p:cNvPr id="19" name="Footer Placeholder 18"/>
          <p:cNvSpPr>
            <a:spLocks noGrp="1"/>
          </p:cNvSpPr>
          <p:nvPr>
            <p:ph type="ftr" sz="quarter" idx="11"/>
          </p:nvPr>
        </p:nvSpPr>
        <p:spPr/>
        <p:txBody>
          <a:bodyPr/>
          <a:lstStyle/>
          <a:p>
            <a:endParaRPr lang="en-US" dirty="0"/>
          </a:p>
        </p:txBody>
      </p:sp>
      <p:sp>
        <p:nvSpPr>
          <p:cNvPr id="27" name="Slide Number Placeholder 26"/>
          <p:cNvSpPr>
            <a:spLocks noGrp="1"/>
          </p:cNvSpPr>
          <p:nvPr>
            <p:ph type="sldNum" sz="quarter" idx="12"/>
          </p:nvPr>
        </p:nvSpPr>
        <p:spPr/>
        <p:txBody>
          <a:bodyPr/>
          <a:lstStyle/>
          <a:p>
            <a:fld id="{0BB27F64-1D04-4D3B-BD94-2C86F4BA1710}"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ECF4BFA9-4302-4CB5-949A-2BB86A551E49}" type="datetimeFigureOut">
              <a:rPr lang="en-US" smtClean="0"/>
              <a:pPr/>
              <a:t>3/14/2023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BB27F64-1D04-4D3B-BD94-2C86F4BA1710}"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ECF4BFA9-4302-4CB5-949A-2BB86A551E49}" type="datetimeFigureOut">
              <a:rPr lang="en-US" smtClean="0"/>
              <a:pPr/>
              <a:t>3/14/2023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BB27F64-1D04-4D3B-BD94-2C86F4BA1710}"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ECF4BFA9-4302-4CB5-949A-2BB86A551E49}" type="datetimeFigureOut">
              <a:rPr lang="en-US" smtClean="0"/>
              <a:pPr/>
              <a:t>3/14/2023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BB27F64-1D04-4D3B-BD94-2C86F4BA1710}"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ECF4BFA9-4302-4CB5-949A-2BB86A551E49}" type="datetimeFigureOut">
              <a:rPr lang="en-US" smtClean="0"/>
              <a:pPr/>
              <a:t>3/14/2023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BB27F64-1D04-4D3B-BD94-2C86F4BA1710}"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ECF4BFA9-4302-4CB5-949A-2BB86A551E49}" type="datetimeFigureOut">
              <a:rPr lang="en-US" smtClean="0"/>
              <a:pPr/>
              <a:t>3/14/2023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BB27F64-1D04-4D3B-BD94-2C86F4BA1710}"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ECF4BFA9-4302-4CB5-949A-2BB86A551E49}" type="datetimeFigureOut">
              <a:rPr lang="en-US" smtClean="0"/>
              <a:pPr/>
              <a:t>3/14/2023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BB27F64-1D04-4D3B-BD94-2C86F4BA1710}"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ECF4BFA9-4302-4CB5-949A-2BB86A551E49}" type="datetimeFigureOut">
              <a:rPr lang="en-US" smtClean="0"/>
              <a:pPr/>
              <a:t>3/14/2023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BB27F64-1D04-4D3B-BD94-2C86F4BA1710}"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F4BFA9-4302-4CB5-949A-2BB86A551E49}" type="datetimeFigureOut">
              <a:rPr lang="en-US" smtClean="0"/>
              <a:pPr/>
              <a:t>3/14/2023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BB27F64-1D04-4D3B-BD94-2C86F4BA1710}"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ECF4BFA9-4302-4CB5-949A-2BB86A551E49}" type="datetimeFigureOut">
              <a:rPr lang="en-US" smtClean="0"/>
              <a:pPr/>
              <a:t>3/14/2023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BB27F64-1D04-4D3B-BD94-2C86F4BA1710}"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ECF4BFA9-4302-4CB5-949A-2BB86A551E49}" type="datetimeFigureOut">
              <a:rPr lang="en-US" smtClean="0"/>
              <a:pPr/>
              <a:t>3/14/2023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77200" y="6356350"/>
            <a:ext cx="609600" cy="365125"/>
          </a:xfrm>
        </p:spPr>
        <p:txBody>
          <a:bodyPr/>
          <a:lstStyle/>
          <a:p>
            <a:fld id="{0BB27F64-1D04-4D3B-BD94-2C86F4BA1710}" type="slidenum">
              <a:rPr lang="en-US" smtClean="0"/>
              <a:pPr/>
              <a:t>‹#›</a:t>
            </a:fld>
            <a:endParaRPr lang="en-US" dirty="0"/>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dirty="0"/>
              <a:t>Click icon to add picture</a:t>
            </a:r>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ECF4BFA9-4302-4CB5-949A-2BB86A551E49}" type="datetimeFigureOut">
              <a:rPr lang="en-US" smtClean="0"/>
              <a:pPr/>
              <a:t>3/14/2023</a:t>
            </a:fld>
            <a:endParaRPr lang="en-US" dirty="0"/>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dirty="0"/>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0BB27F64-1D04-4D3B-BD94-2C86F4BA1710}" type="slidenum">
              <a:rPr lang="en-US" smtClean="0"/>
              <a:pPr/>
              <a:t>‹#›</a:t>
            </a:fld>
            <a:endParaRPr lang="en-US" dirty="0"/>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dirty="0"/>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577" y="3068960"/>
            <a:ext cx="7711619" cy="988067"/>
          </a:xfrm>
        </p:spPr>
        <p:txBody>
          <a:bodyPr>
            <a:normAutofit/>
          </a:bodyPr>
          <a:lstStyle/>
          <a:p>
            <a:pPr algn="ctr"/>
            <a:r>
              <a:rPr lang="en-US" sz="4000" b="1" dirty="0">
                <a:cs typeface="Times New Roman" pitchFamily="18" charset="0"/>
              </a:rPr>
              <a:t>MEDICARE</a:t>
            </a:r>
          </a:p>
        </p:txBody>
      </p:sp>
      <p:sp>
        <p:nvSpPr>
          <p:cNvPr id="4" name="TextBox 3"/>
          <p:cNvSpPr txBox="1"/>
          <p:nvPr/>
        </p:nvSpPr>
        <p:spPr>
          <a:xfrm>
            <a:off x="2123728" y="4805797"/>
            <a:ext cx="4752528" cy="430887"/>
          </a:xfrm>
          <a:prstGeom prst="rect">
            <a:avLst/>
          </a:prstGeom>
          <a:noFill/>
        </p:spPr>
        <p:txBody>
          <a:bodyPr wrap="square" rtlCol="0">
            <a:spAutoFit/>
          </a:bodyPr>
          <a:lstStyle/>
          <a:p>
            <a:pPr algn="ctr"/>
            <a:r>
              <a:rPr lang="en-US" sz="2200" b="1" dirty="0">
                <a:solidFill>
                  <a:schemeClr val="tx2"/>
                </a:solidFill>
                <a:latin typeface="+mj-lt"/>
                <a:cs typeface="Times New Roman" pitchFamily="18" charset="0"/>
              </a:rPr>
              <a:t>PG DAC (Sept 2022) Group-9</a:t>
            </a:r>
          </a:p>
        </p:txBody>
      </p:sp>
      <p:sp>
        <p:nvSpPr>
          <p:cNvPr id="5" name="TextBox 4"/>
          <p:cNvSpPr txBox="1"/>
          <p:nvPr/>
        </p:nvSpPr>
        <p:spPr>
          <a:xfrm>
            <a:off x="1953086" y="5169299"/>
            <a:ext cx="4923170" cy="1631216"/>
          </a:xfrm>
          <a:prstGeom prst="rect">
            <a:avLst/>
          </a:prstGeom>
          <a:noFill/>
        </p:spPr>
        <p:txBody>
          <a:bodyPr wrap="square" rtlCol="0">
            <a:spAutoFit/>
          </a:bodyPr>
          <a:lstStyle/>
          <a:p>
            <a:r>
              <a:rPr lang="en-US" sz="2000" b="1" dirty="0">
                <a:sym typeface="+mn-ea"/>
              </a:rPr>
              <a:t>1)Pol Pranil Sudam	220910120035</a:t>
            </a:r>
          </a:p>
          <a:p>
            <a:r>
              <a:rPr lang="en-US" sz="2000" b="1" dirty="0">
                <a:sym typeface="+mn-ea"/>
              </a:rPr>
              <a:t>2)Sandeep Kuraria	220910120043</a:t>
            </a:r>
          </a:p>
          <a:p>
            <a:r>
              <a:rPr lang="en-US" sz="2000" b="1" dirty="0">
                <a:sym typeface="+mn-ea"/>
              </a:rPr>
              <a:t>3) Dhanshree Dongre	220910120019</a:t>
            </a:r>
          </a:p>
          <a:p>
            <a:r>
              <a:rPr lang="en-US" sz="2000" b="1" dirty="0">
                <a:sym typeface="+mn-ea"/>
              </a:rPr>
              <a:t>4)Sumit Kumar Gupta	220910120050</a:t>
            </a:r>
          </a:p>
          <a:p>
            <a:endParaRPr lang="en-US" sz="2000" b="1" dirty="0">
              <a:solidFill>
                <a:srgbClr val="770913"/>
              </a:solidFill>
              <a:latin typeface="+mj-lt"/>
              <a:cs typeface="Times New Roman" pitchFamily="18" charset="0"/>
            </a:endParaRPr>
          </a:p>
        </p:txBody>
      </p:sp>
      <p:sp>
        <p:nvSpPr>
          <p:cNvPr id="6" name="TextBox 5"/>
          <p:cNvSpPr txBox="1"/>
          <p:nvPr/>
        </p:nvSpPr>
        <p:spPr>
          <a:xfrm>
            <a:off x="5004048" y="4797152"/>
            <a:ext cx="3384376" cy="369332"/>
          </a:xfrm>
          <a:prstGeom prst="rect">
            <a:avLst/>
          </a:prstGeom>
          <a:noFill/>
        </p:spPr>
        <p:txBody>
          <a:bodyPr wrap="square" rtlCol="0">
            <a:spAutoFit/>
          </a:bodyPr>
          <a:lstStyle/>
          <a:p>
            <a:endParaRPr lang="en-US" dirty="0"/>
          </a:p>
        </p:txBody>
      </p:sp>
      <p:sp>
        <p:nvSpPr>
          <p:cNvPr id="9" name="Rectangle 8"/>
          <p:cNvSpPr/>
          <p:nvPr/>
        </p:nvSpPr>
        <p:spPr>
          <a:xfrm>
            <a:off x="630316" y="4026505"/>
            <a:ext cx="7920880" cy="984885"/>
          </a:xfrm>
          <a:prstGeom prst="rect">
            <a:avLst/>
          </a:prstGeom>
        </p:spPr>
        <p:txBody>
          <a:bodyPr wrap="square">
            <a:spAutoFit/>
          </a:bodyPr>
          <a:lstStyle/>
          <a:p>
            <a:pPr algn="ctr">
              <a:tabLst>
                <a:tab pos="2971800" algn="ctr"/>
                <a:tab pos="5943600" algn="r"/>
              </a:tabLst>
            </a:pPr>
            <a:r>
              <a:rPr lang="en-US" dirty="0">
                <a:solidFill>
                  <a:srgbClr val="A50021"/>
                </a:solidFill>
                <a:latin typeface="+mj-lt"/>
                <a:ea typeface="Times New Roman"/>
                <a:cs typeface="Times New Roman"/>
              </a:rPr>
              <a:t>Under </a:t>
            </a:r>
            <a:r>
              <a:rPr lang="en-US" dirty="0">
                <a:solidFill>
                  <a:srgbClr val="A50021"/>
                </a:solidFill>
                <a:latin typeface="+mj-lt"/>
                <a:ea typeface="Times New Roman"/>
                <a:cs typeface="Times New Roman" pitchFamily="18" charset="0"/>
              </a:rPr>
              <a:t>the</a:t>
            </a:r>
            <a:r>
              <a:rPr lang="en-US" dirty="0">
                <a:solidFill>
                  <a:srgbClr val="A50021"/>
                </a:solidFill>
                <a:latin typeface="+mj-lt"/>
                <a:ea typeface="Times New Roman"/>
                <a:cs typeface="Times New Roman"/>
              </a:rPr>
              <a:t> guidance of</a:t>
            </a:r>
          </a:p>
          <a:p>
            <a:pPr algn="ctr">
              <a:tabLst>
                <a:tab pos="2971800" algn="ctr"/>
                <a:tab pos="5943600" algn="r"/>
              </a:tabLst>
            </a:pPr>
            <a:r>
              <a:rPr lang="en-US" sz="2400" b="1" dirty="0">
                <a:solidFill>
                  <a:srgbClr val="A50021"/>
                </a:solidFill>
                <a:latin typeface="+mj-lt"/>
                <a:cs typeface="Times New Roman" pitchFamily="18" charset="0"/>
              </a:rPr>
              <a:t>Mr. Ankit Kumar</a:t>
            </a:r>
            <a:endParaRPr lang="en-US" sz="2400" dirty="0">
              <a:solidFill>
                <a:srgbClr val="A50021"/>
              </a:solidFill>
              <a:latin typeface="+mj-lt"/>
              <a:cs typeface="Times New Roman" pitchFamily="18" charset="0"/>
            </a:endParaRPr>
          </a:p>
          <a:p>
            <a:pPr algn="ctr">
              <a:tabLst>
                <a:tab pos="2971800" algn="ctr"/>
                <a:tab pos="5943600" algn="r"/>
              </a:tabLst>
            </a:pPr>
            <a:endParaRPr lang="en-US" sz="1600" dirty="0">
              <a:solidFill>
                <a:srgbClr val="A50021"/>
              </a:solidFill>
              <a:latin typeface="+mj-lt"/>
              <a:ea typeface="Times New Roman"/>
              <a:cs typeface="Times New Roman"/>
            </a:endParaRPr>
          </a:p>
        </p:txBody>
      </p:sp>
      <p:pic>
        <p:nvPicPr>
          <p:cNvPr id="10" name="image1.jpeg"/>
          <p:cNvPicPr/>
          <p:nvPr/>
        </p:nvPicPr>
        <p:blipFill>
          <a:blip r:embed="rId2" cstate="print"/>
          <a:stretch>
            <a:fillRect/>
          </a:stretch>
        </p:blipFill>
        <p:spPr>
          <a:xfrm>
            <a:off x="3798668" y="1563458"/>
            <a:ext cx="1781444" cy="1710189"/>
          </a:xfrm>
          <a:prstGeom prst="rect">
            <a:avLst/>
          </a:prstGeom>
        </p:spPr>
      </p:pic>
      <p:sp>
        <p:nvSpPr>
          <p:cNvPr id="11" name="TextBox 10"/>
          <p:cNvSpPr txBox="1"/>
          <p:nvPr/>
        </p:nvSpPr>
        <p:spPr>
          <a:xfrm>
            <a:off x="278146" y="548680"/>
            <a:ext cx="8614334" cy="954107"/>
          </a:xfrm>
          <a:prstGeom prst="rect">
            <a:avLst/>
          </a:prstGeom>
          <a:noFill/>
        </p:spPr>
        <p:txBody>
          <a:bodyPr wrap="square" rtlCol="0">
            <a:spAutoFit/>
          </a:bodyPr>
          <a:lstStyle/>
          <a:p>
            <a:pPr algn="ctr"/>
            <a:r>
              <a:rPr lang="en-US" sz="2800" b="1" dirty="0">
                <a:solidFill>
                  <a:schemeClr val="accent1"/>
                </a:solidFill>
                <a:latin typeface="+mj-lt"/>
                <a:cs typeface="Times New Roman" pitchFamily="18" charset="0"/>
              </a:rPr>
              <a:t>CENTRE FOR DEVELOPMENT OF ADVANCED COMPUTING, NEW DELHI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476672"/>
            <a:ext cx="8013576" cy="1008112"/>
          </a:xfrm>
        </p:spPr>
        <p:txBody>
          <a:bodyPr>
            <a:normAutofit/>
          </a:bodyPr>
          <a:lstStyle/>
          <a:p>
            <a:pPr algn="ctr"/>
            <a:r>
              <a:rPr lang="en-US" sz="4800" b="1" dirty="0"/>
              <a:t>MODULES</a:t>
            </a:r>
          </a:p>
        </p:txBody>
      </p:sp>
      <p:sp>
        <p:nvSpPr>
          <p:cNvPr id="3" name="Content Placeholder 2"/>
          <p:cNvSpPr>
            <a:spLocks noGrp="1"/>
          </p:cNvSpPr>
          <p:nvPr>
            <p:ph idx="1"/>
          </p:nvPr>
        </p:nvSpPr>
        <p:spPr>
          <a:xfrm>
            <a:off x="539552" y="1628800"/>
            <a:ext cx="8229600" cy="5040560"/>
          </a:xfrm>
        </p:spPr>
        <p:txBody>
          <a:bodyPr>
            <a:normAutofit/>
          </a:bodyPr>
          <a:lstStyle/>
          <a:p>
            <a:pPr marL="0" indent="0">
              <a:buNone/>
            </a:pPr>
            <a:endParaRPr lang="en-US" dirty="0"/>
          </a:p>
          <a:p>
            <a:pPr marL="0" indent="0">
              <a:buNone/>
            </a:pPr>
            <a:r>
              <a:rPr lang="en-US" sz="2800" b="1" u="heavy" dirty="0"/>
              <a:t>Admin module</a:t>
            </a:r>
            <a:endParaRPr lang="en-IN" sz="1800" dirty="0"/>
          </a:p>
          <a:p>
            <a:pPr>
              <a:buFont typeface="Wingdings" pitchFamily="2" charset="2"/>
              <a:buChar char="Ø"/>
            </a:pPr>
            <a:r>
              <a:rPr lang="en-US" sz="2800" b="1" dirty="0"/>
              <a:t> </a:t>
            </a:r>
            <a:r>
              <a:rPr lang="en-US" sz="2000" dirty="0"/>
              <a:t>Admin</a:t>
            </a:r>
            <a:r>
              <a:rPr lang="en-US" sz="2000" b="1" dirty="0"/>
              <a:t> </a:t>
            </a:r>
            <a:r>
              <a:rPr lang="en-US" sz="2000" dirty="0"/>
              <a:t>have to insert there username and password for login.</a:t>
            </a:r>
          </a:p>
          <a:p>
            <a:pPr>
              <a:buFont typeface="Wingdings" pitchFamily="2" charset="2"/>
              <a:buChar char="Ø"/>
            </a:pPr>
            <a:r>
              <a:rPr lang="en-US" sz="2000" dirty="0"/>
              <a:t>After insertion of correct username and password admin logged in the system.</a:t>
            </a:r>
          </a:p>
          <a:p>
            <a:pPr>
              <a:buFont typeface="Wingdings" pitchFamily="2" charset="2"/>
              <a:buChar char="Ø"/>
            </a:pPr>
            <a:r>
              <a:rPr lang="en-US" sz="2000" dirty="0"/>
              <a:t>Admin can see all the patients and doctors details.</a:t>
            </a:r>
          </a:p>
          <a:p>
            <a:pPr marL="0" indent="0">
              <a:buNone/>
            </a:pPr>
            <a:endParaRPr lang="en-US" sz="2000" dirty="0"/>
          </a:p>
          <a:p>
            <a:pPr>
              <a:buNone/>
            </a:pPr>
            <a:endParaRPr lang="en-US" b="1"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Technologies</a:t>
            </a:r>
            <a:endParaRPr lang="en-IN" b="1" dirty="0"/>
          </a:p>
        </p:txBody>
      </p:sp>
      <p:sp>
        <p:nvSpPr>
          <p:cNvPr id="3" name="Content Placeholder 2"/>
          <p:cNvSpPr>
            <a:spLocks noGrp="1"/>
          </p:cNvSpPr>
          <p:nvPr>
            <p:ph idx="1"/>
          </p:nvPr>
        </p:nvSpPr>
        <p:spPr/>
        <p:txBody>
          <a:bodyPr>
            <a:normAutofit/>
          </a:bodyPr>
          <a:lstStyle/>
          <a:p>
            <a:pPr>
              <a:buFont typeface="Wingdings" pitchFamily="2" charset="2"/>
              <a:buChar char="Ø"/>
            </a:pPr>
            <a:r>
              <a:rPr lang="en-US" dirty="0"/>
              <a:t>Front End: HTML5, CSS3, bootstrap5</a:t>
            </a:r>
          </a:p>
          <a:p>
            <a:pPr>
              <a:buFont typeface="Wingdings" pitchFamily="2" charset="2"/>
              <a:buChar char="Ø"/>
            </a:pPr>
            <a:r>
              <a:rPr lang="en-US" dirty="0"/>
              <a:t>Javascript6</a:t>
            </a:r>
          </a:p>
          <a:p>
            <a:pPr>
              <a:buFont typeface="Wingdings" pitchFamily="2" charset="2"/>
              <a:buChar char="Ø"/>
            </a:pPr>
            <a:r>
              <a:rPr lang="en-US" dirty="0"/>
              <a:t>React JS</a:t>
            </a:r>
          </a:p>
          <a:p>
            <a:pPr>
              <a:buFont typeface="Wingdings" pitchFamily="2" charset="2"/>
              <a:buChar char="Ø"/>
            </a:pPr>
            <a:r>
              <a:rPr lang="en-US" dirty="0"/>
              <a:t>Backend: Spring boot</a:t>
            </a:r>
          </a:p>
          <a:p>
            <a:pPr>
              <a:buFont typeface="Wingdings" pitchFamily="2" charset="2"/>
              <a:buChar char="Ø"/>
            </a:pPr>
            <a:r>
              <a:rPr lang="en-US" dirty="0"/>
              <a:t>Database:MYSQL</a:t>
            </a:r>
          </a:p>
          <a:p>
            <a:pPr>
              <a:buFont typeface="Wingdings" pitchFamily="2" charset="2"/>
              <a:buChar char="Ø"/>
            </a:pP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b="1" dirty="0"/>
              <a:t>                             </a:t>
            </a:r>
            <a:r>
              <a:rPr lang="en-US" sz="4800" b="1" dirty="0"/>
              <a:t>Features </a:t>
            </a:r>
            <a:r>
              <a:rPr lang="en-US" sz="3200" b="1" dirty="0"/>
              <a:t/>
            </a:r>
            <a:br>
              <a:rPr lang="en-US" sz="3200" b="1" dirty="0"/>
            </a:br>
            <a:endParaRPr lang="en-IN" sz="3200" b="1" dirty="0"/>
          </a:p>
        </p:txBody>
      </p:sp>
      <p:sp>
        <p:nvSpPr>
          <p:cNvPr id="3" name="Content Placeholder 2"/>
          <p:cNvSpPr>
            <a:spLocks noGrp="1"/>
          </p:cNvSpPr>
          <p:nvPr>
            <p:ph idx="1"/>
          </p:nvPr>
        </p:nvSpPr>
        <p:spPr/>
        <p:txBody>
          <a:bodyPr/>
          <a:lstStyle/>
          <a:p>
            <a:pPr>
              <a:buFont typeface="Wingdings" pitchFamily="2" charset="2"/>
              <a:buChar char="Ø"/>
            </a:pPr>
            <a:r>
              <a:rPr lang="en-US" dirty="0"/>
              <a:t>Makes prescription readable and understandable to patients. </a:t>
            </a:r>
          </a:p>
          <a:p>
            <a:pPr>
              <a:buFont typeface="Wingdings" pitchFamily="2" charset="2"/>
              <a:buChar char="Ø"/>
            </a:pPr>
            <a:r>
              <a:rPr lang="en-US" dirty="0"/>
              <a:t>Eliminate redundancy in term of data storage. Data will be stored in a computer not heap of files. </a:t>
            </a:r>
          </a:p>
          <a:p>
            <a:pPr>
              <a:buFont typeface="Wingdings" pitchFamily="2" charset="2"/>
              <a:buChar char="Ø"/>
            </a:pPr>
            <a:r>
              <a:rPr lang="en-US" dirty="0"/>
              <a:t>Reduce the time wasted in retrieving data especially in finding a past health records.</a:t>
            </a:r>
          </a:p>
          <a:p>
            <a:pPr>
              <a:buFont typeface="Wingdings" pitchFamily="2" charset="2"/>
              <a:buChar char="Ø"/>
            </a:pPr>
            <a:r>
              <a:rPr lang="en-US" dirty="0"/>
              <a:t>Increase Efficiency and Interactivity in any area of specialization in the hospital. </a:t>
            </a:r>
          </a:p>
          <a:p>
            <a:pPr>
              <a:buFont typeface="Wingdings" pitchFamily="2" charset="2"/>
              <a:buChar char="Ø"/>
            </a:pPr>
            <a:r>
              <a:rPr lang="en-US" dirty="0"/>
              <a:t>Able to quickly collect and edit data, summarize result and adjust as well as collect errors promptly. </a:t>
            </a:r>
          </a:p>
          <a:p>
            <a:endParaRPr lang="en-IN" dirty="0"/>
          </a:p>
        </p:txBody>
      </p:sp>
    </p:spTree>
    <p:extLst>
      <p:ext uri="{BB962C8B-B14F-4D97-AF65-F5344CB8AC3E}">
        <p14:creationId xmlns:p14="http://schemas.microsoft.com/office/powerpoint/2010/main" val="3434655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742950" lvl="1" indent="-285750" fontAlgn="base">
              <a:lnSpc>
                <a:spcPct val="115000"/>
              </a:lnSpc>
              <a:spcAft>
                <a:spcPts val="1075"/>
              </a:spcAft>
              <a:tabLst>
                <a:tab pos="914400" algn="l"/>
              </a:tabLst>
            </a:pPr>
            <a:r>
              <a:rPr lang="en-US" sz="3200" dirty="0">
                <a:solidFill>
                  <a:schemeClr val="tx2"/>
                </a:solidFill>
                <a:latin typeface="Times New Roman"/>
                <a:ea typeface="Times New Roman"/>
                <a:cs typeface="Mangal"/>
              </a:rPr>
              <a:t>Home page</a:t>
            </a:r>
            <a:r>
              <a:rPr lang="en-US" sz="1400" dirty="0">
                <a:latin typeface="Cambria"/>
                <a:ea typeface="Cambria"/>
                <a:cs typeface="Mangal"/>
              </a:rPr>
              <a:t/>
            </a:r>
            <a:br>
              <a:rPr lang="en-US" sz="1400" dirty="0">
                <a:latin typeface="Cambria"/>
                <a:ea typeface="Cambria"/>
                <a:cs typeface="Mangal"/>
              </a:rPr>
            </a:br>
            <a:endParaRPr lang="en-US" dirty="0"/>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038966"/>
            <a:ext cx="8003232" cy="4181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493" y="620688"/>
            <a:ext cx="8229600" cy="1143000"/>
          </a:xfrm>
        </p:spPr>
        <p:txBody>
          <a:bodyPr>
            <a:normAutofit/>
          </a:bodyPr>
          <a:lstStyle/>
          <a:p>
            <a:pPr marL="742950" lvl="1" indent="-285750" fontAlgn="base">
              <a:lnSpc>
                <a:spcPct val="115000"/>
              </a:lnSpc>
              <a:spcAft>
                <a:spcPts val="1075"/>
              </a:spcAft>
              <a:tabLst>
                <a:tab pos="914400" algn="l"/>
              </a:tabLst>
            </a:pPr>
            <a:r>
              <a:rPr lang="en-US" sz="3200" dirty="0">
                <a:solidFill>
                  <a:schemeClr val="tx2"/>
                </a:solidFill>
                <a:latin typeface="Times New Roman"/>
                <a:ea typeface="Times New Roman"/>
                <a:cs typeface="Mangal"/>
              </a:rPr>
              <a:t>Service Page</a:t>
            </a:r>
            <a:endParaRPr lang="en-US" sz="3200" dirty="0">
              <a:solidFill>
                <a:schemeClr val="tx2"/>
              </a:solidFill>
              <a:latin typeface="Cambria"/>
              <a:ea typeface="Cambria"/>
              <a:cs typeface="Mangal"/>
            </a:endParaRPr>
          </a:p>
        </p:txBody>
      </p:sp>
      <p:sp>
        <p:nvSpPr>
          <p:cNvPr id="3" name="Content Placeholder 2"/>
          <p:cNvSpPr>
            <a:spLocks noGrp="1"/>
          </p:cNvSpPr>
          <p:nvPr>
            <p:ph idx="1"/>
          </p:nvPr>
        </p:nvSpPr>
        <p:spPr/>
        <p:txBody>
          <a:bodyPr/>
          <a:lstStyle/>
          <a:p>
            <a:endParaRPr lang="en-US"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1844824"/>
            <a:ext cx="8547975" cy="4104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692696"/>
            <a:ext cx="8229600" cy="1143000"/>
          </a:xfrm>
        </p:spPr>
        <p:txBody>
          <a:bodyPr>
            <a:normAutofit/>
          </a:bodyPr>
          <a:lstStyle/>
          <a:p>
            <a:pPr marL="742950" lvl="1" indent="-285750" fontAlgn="base">
              <a:lnSpc>
                <a:spcPct val="115000"/>
              </a:lnSpc>
              <a:spcAft>
                <a:spcPts val="1075"/>
              </a:spcAft>
              <a:tabLst>
                <a:tab pos="914400" algn="l"/>
              </a:tabLst>
            </a:pPr>
            <a:r>
              <a:rPr lang="en-US" sz="3200" dirty="0">
                <a:solidFill>
                  <a:schemeClr val="tx2"/>
                </a:solidFill>
                <a:latin typeface="+mj-lt"/>
              </a:rPr>
              <a:t>Patient Home Page</a:t>
            </a:r>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7584" y="1988840"/>
            <a:ext cx="8041304" cy="4168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Patient Registration Page</a:t>
            </a:r>
            <a:endParaRPr lang="en-IN" sz="3200" dirty="0"/>
          </a:p>
        </p:txBody>
      </p:sp>
      <p:pic>
        <p:nvPicPr>
          <p:cNvPr id="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136775"/>
            <a:ext cx="8229600" cy="3986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3223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Patient Home Page</a:t>
            </a:r>
            <a:endParaRPr lang="en-IN" sz="3200" dirty="0"/>
          </a:p>
        </p:txBody>
      </p:sp>
      <p:pic>
        <p:nvPicPr>
          <p:cNvPr id="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1101269" y="2338402"/>
            <a:ext cx="6941462" cy="3582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27038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Patient Appointment Page</a:t>
            </a:r>
            <a:endParaRPr lang="en-IN" sz="3200" dirty="0"/>
          </a:p>
        </p:txBody>
      </p:sp>
      <p:pic>
        <p:nvPicPr>
          <p:cNvPr id="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457200" y="2124403"/>
            <a:ext cx="8229600" cy="4010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26543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Doctor Home Page</a:t>
            </a:r>
            <a:endParaRPr lang="en-IN" sz="3200" dirty="0"/>
          </a:p>
        </p:txBody>
      </p:sp>
      <p:pic>
        <p:nvPicPr>
          <p:cNvPr id="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051390" y="2336324"/>
            <a:ext cx="7041219" cy="3587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7005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332656"/>
            <a:ext cx="8229600" cy="1143000"/>
          </a:xfrm>
        </p:spPr>
        <p:txBody>
          <a:bodyPr/>
          <a:lstStyle/>
          <a:p>
            <a:pPr algn="ctr"/>
            <a:r>
              <a:rPr lang="en-US" sz="4800" dirty="0"/>
              <a:t>Existing System </a:t>
            </a:r>
            <a:endParaRPr lang="en-US" b="1" dirty="0"/>
          </a:p>
        </p:txBody>
      </p:sp>
      <p:sp>
        <p:nvSpPr>
          <p:cNvPr id="3" name="Content Placeholder 2"/>
          <p:cNvSpPr>
            <a:spLocks noGrp="1"/>
          </p:cNvSpPr>
          <p:nvPr>
            <p:ph idx="1"/>
          </p:nvPr>
        </p:nvSpPr>
        <p:spPr>
          <a:xfrm>
            <a:off x="467544" y="1556792"/>
            <a:ext cx="8472518" cy="4727448"/>
          </a:xfrm>
        </p:spPr>
        <p:txBody>
          <a:bodyPr>
            <a:normAutofit lnSpcReduction="10000"/>
          </a:bodyPr>
          <a:lstStyle/>
          <a:p>
            <a:endParaRPr lang="en-US" dirty="0"/>
          </a:p>
          <a:p>
            <a:pPr>
              <a:buFont typeface="Wingdings" pitchFamily="2" charset="2"/>
              <a:buChar char="Ø"/>
            </a:pPr>
            <a:r>
              <a:rPr lang="en-US" sz="2200" dirty="0"/>
              <a:t>The Existing system was paper-based. keeping track of all the activities (like records of its patients, doctors and other staff personals) and their records on paper is very cumbersome and error prone. </a:t>
            </a:r>
          </a:p>
          <a:p>
            <a:pPr>
              <a:buFont typeface="Wingdings" pitchFamily="2" charset="2"/>
              <a:buChar char="Ø"/>
            </a:pPr>
            <a:r>
              <a:rPr lang="en-US" sz="2200" dirty="0"/>
              <a:t> It was very inefficient </a:t>
            </a:r>
            <a:r>
              <a:rPr lang="en-US" sz="2000" dirty="0"/>
              <a:t>and</a:t>
            </a:r>
            <a:r>
              <a:rPr lang="en-US" sz="2200" dirty="0"/>
              <a:t> a time-consuming process Observing the continuous increase in population and number of people visiting the hospital. </a:t>
            </a:r>
          </a:p>
          <a:p>
            <a:pPr>
              <a:buFont typeface="Wingdings" pitchFamily="2" charset="2"/>
              <a:buChar char="Ø"/>
            </a:pPr>
            <a:r>
              <a:rPr lang="en-US" sz="2200" dirty="0"/>
              <a:t>Recording and maintaining all these records on paper was highly unreliable, inefficient and error-prone. </a:t>
            </a:r>
          </a:p>
          <a:p>
            <a:pPr>
              <a:buFont typeface="Wingdings" pitchFamily="2" charset="2"/>
              <a:buChar char="Ø"/>
            </a:pPr>
            <a:r>
              <a:rPr lang="en-US" sz="2200" dirty="0"/>
              <a:t>It is too slow and cannot provide updated lists of required things within reasonable timeframe. </a:t>
            </a:r>
          </a:p>
          <a:p>
            <a:pPr>
              <a:buFont typeface="Wingdings" pitchFamily="2" charset="2"/>
              <a:buChar char="Ø"/>
            </a:pPr>
            <a:r>
              <a:rPr lang="en-US" sz="2200" dirty="0"/>
              <a:t>It is also not economically &amp; technically feasible to maintain these records on paper.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Doctor Page</a:t>
            </a:r>
            <a:endParaRPr lang="en-IN" sz="3200"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2276395"/>
            <a:ext cx="7704856" cy="4248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1616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Appointment Page</a:t>
            </a:r>
            <a:endParaRPr lang="en-IN" sz="3200" dirty="0"/>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63448" y="2337502"/>
            <a:ext cx="7017104" cy="3584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39544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Appointment Details Page</a:t>
            </a:r>
            <a:endParaRPr lang="en-IN" sz="3200" dirty="0"/>
          </a:p>
        </p:txBody>
      </p:sp>
      <p:pic>
        <p:nvPicPr>
          <p:cNvPr id="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046764"/>
            <a:ext cx="8229600" cy="4166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58853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Admin Home Page</a:t>
            </a:r>
            <a:endParaRPr lang="en-IN" sz="3200" dirty="0"/>
          </a:p>
        </p:txBody>
      </p:sp>
      <p:pic>
        <p:nvPicPr>
          <p:cNvPr id="4" name="Content Placeholder 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078408" y="2336324"/>
            <a:ext cx="6987184" cy="3587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53246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Admin Service Page</a:t>
            </a:r>
            <a:endParaRPr lang="en-IN" sz="3200" dirty="0"/>
          </a:p>
        </p:txBody>
      </p:sp>
      <p:pic>
        <p:nvPicPr>
          <p:cNvPr id="4" name="Content Placeholder 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032686" y="2338402"/>
            <a:ext cx="7078628" cy="3582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65974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Patient List Page</a:t>
            </a:r>
            <a:endParaRPr lang="en-IN" sz="3200"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029440"/>
            <a:ext cx="8229600" cy="4200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34352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Doctor List Page</a:t>
            </a:r>
            <a:endParaRPr lang="en-IN" sz="3200" dirty="0"/>
          </a:p>
        </p:txBody>
      </p:sp>
      <p:sp>
        <p:nvSpPr>
          <p:cNvPr id="3" name="Content Placeholder 2"/>
          <p:cNvSpPr>
            <a:spLocks noGrp="1"/>
          </p:cNvSpPr>
          <p:nvPr>
            <p:ph idx="1"/>
          </p:nvPr>
        </p:nvSpPr>
        <p:spPr/>
        <p:txBody>
          <a:bodyPr/>
          <a:lstStyle/>
          <a:p>
            <a:endParaRPr lang="en-IN"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1935480"/>
            <a:ext cx="8409899" cy="4279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35897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Appointment Page</a:t>
            </a:r>
            <a:endParaRPr lang="en-IN" sz="3200" dirty="0"/>
          </a:p>
        </p:txBody>
      </p:sp>
      <p:sp>
        <p:nvSpPr>
          <p:cNvPr id="5" name="Content Placeholder 4"/>
          <p:cNvSpPr>
            <a:spLocks noGrp="1"/>
          </p:cNvSpPr>
          <p:nvPr>
            <p:ph idx="1"/>
          </p:nvPr>
        </p:nvSpPr>
        <p:spPr/>
        <p:txBody>
          <a:bodyPr/>
          <a:lstStyle/>
          <a:p>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935480"/>
            <a:ext cx="7632848" cy="4348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3890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28"/>
            <a:ext cx="8229600" cy="1357322"/>
          </a:xfrm>
        </p:spPr>
        <p:txBody>
          <a:bodyPr>
            <a:normAutofit/>
          </a:bodyPr>
          <a:lstStyle/>
          <a:p>
            <a:pPr algn="ctr"/>
            <a:r>
              <a:rPr lang="en-US" sz="3200" dirty="0"/>
              <a:t>CONCLUSION</a:t>
            </a:r>
          </a:p>
        </p:txBody>
      </p:sp>
      <p:sp>
        <p:nvSpPr>
          <p:cNvPr id="3" name="Content Placeholder 2"/>
          <p:cNvSpPr>
            <a:spLocks noGrp="1"/>
          </p:cNvSpPr>
          <p:nvPr>
            <p:ph idx="1"/>
          </p:nvPr>
        </p:nvSpPr>
        <p:spPr>
          <a:xfrm>
            <a:off x="457200" y="1935480"/>
            <a:ext cx="8075240" cy="3869784"/>
          </a:xfrm>
        </p:spPr>
        <p:txBody>
          <a:bodyPr>
            <a:normAutofit/>
          </a:bodyPr>
          <a:lstStyle/>
          <a:p>
            <a:pPr>
              <a:buFont typeface="Wingdings" pitchFamily="2" charset="2"/>
              <a:buChar char="Ø"/>
            </a:pPr>
            <a:r>
              <a:rPr lang="en-US" sz="2400" dirty="0"/>
              <a:t>This project helps in making paperless activities. It reduces the workload from Doctor and Receptionist.</a:t>
            </a:r>
          </a:p>
          <a:p>
            <a:pPr>
              <a:buFont typeface="Wingdings" pitchFamily="2" charset="2"/>
              <a:buChar char="Ø"/>
            </a:pPr>
            <a:r>
              <a:rPr lang="en-US" sz="2400" dirty="0"/>
              <a:t> It provides more ease and flexibility to Doctor, Administrator and Receptionist.</a:t>
            </a:r>
            <a:endParaRPr lang="en-IN" sz="2400" dirty="0"/>
          </a:p>
          <a:p>
            <a:pPr>
              <a:buFont typeface="Wingdings" pitchFamily="2" charset="2"/>
              <a:buChar char="Ø"/>
            </a:pPr>
            <a:r>
              <a:rPr lang="en-US" sz="2400" dirty="0"/>
              <a:t>This digitalization has reduced costs of Hospital.</a:t>
            </a:r>
          </a:p>
          <a:p>
            <a:pPr>
              <a:buFont typeface="Wingdings" pitchFamily="2" charset="2"/>
              <a:buChar char="Ø"/>
            </a:pPr>
            <a:r>
              <a:rPr lang="en-US" sz="2400" dirty="0"/>
              <a:t> This work has created a little awareness and promotes the idea that the concept of paperless office is reality.</a:t>
            </a:r>
            <a:endParaRPr lang="en-IN" sz="2400" dirty="0"/>
          </a:p>
          <a:p>
            <a:pPr algn="just">
              <a:buFont typeface="Wingdings" pitchFamily="2" charset="2"/>
              <a:buChar char="Ø"/>
            </a:pPr>
            <a:endParaRPr lang="en-US" sz="2400" dirty="0"/>
          </a:p>
        </p:txBody>
      </p:sp>
    </p:spTree>
    <p:extLst>
      <p:ext uri="{BB962C8B-B14F-4D97-AF65-F5344CB8AC3E}">
        <p14:creationId xmlns:p14="http://schemas.microsoft.com/office/powerpoint/2010/main" val="10935342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5816" y="2852936"/>
            <a:ext cx="4956012" cy="1010970"/>
          </a:xfrm>
        </p:spPr>
        <p:txBody>
          <a:bodyPr>
            <a:noAutofit/>
          </a:bodyPr>
          <a:lstStyle/>
          <a:p>
            <a:r>
              <a:rPr lang="en-US" sz="6000" b="1" dirty="0">
                <a:latin typeface="Times New Roman" pitchFamily="18" charset="0"/>
                <a:cs typeface="Times New Roman" pitchFamily="18" charset="0"/>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67544" y="332656"/>
            <a:ext cx="8229600" cy="1143008"/>
          </a:xfrm>
        </p:spPr>
        <p:txBody>
          <a:bodyPr/>
          <a:lstStyle/>
          <a:p>
            <a:pPr algn="ctr"/>
            <a:r>
              <a:rPr lang="en-US" dirty="0"/>
              <a:t>Proposed System</a:t>
            </a:r>
            <a:endParaRPr lang="en-US" b="1" dirty="0"/>
          </a:p>
        </p:txBody>
      </p:sp>
      <p:sp>
        <p:nvSpPr>
          <p:cNvPr id="6" name="Content Placeholder 5"/>
          <p:cNvSpPr>
            <a:spLocks noGrp="1"/>
          </p:cNvSpPr>
          <p:nvPr>
            <p:ph idx="1"/>
          </p:nvPr>
        </p:nvSpPr>
        <p:spPr>
          <a:xfrm>
            <a:off x="611560" y="1844824"/>
            <a:ext cx="7869560" cy="4479776"/>
          </a:xfrm>
        </p:spPr>
        <p:txBody>
          <a:bodyPr>
            <a:normAutofit fontScale="85000" lnSpcReduction="10000"/>
          </a:bodyPr>
          <a:lstStyle/>
          <a:p>
            <a:pPr>
              <a:buFont typeface="Wingdings" pitchFamily="2" charset="2"/>
              <a:buChar char="Ø"/>
            </a:pPr>
            <a:r>
              <a:rPr lang="en-US" sz="2400" dirty="0"/>
              <a:t>It is necessary for the hospitals to keep track of its day-to-day activities &amp; records of its patients, doctors that keep the hospital running smoothly &amp; successfully. Our objective is to digitalize all the version of the manual system , and we named it as “Medicare”. </a:t>
            </a:r>
          </a:p>
          <a:p>
            <a:pPr>
              <a:buFont typeface="Wingdings" pitchFamily="2" charset="2"/>
              <a:buChar char="Ø"/>
            </a:pPr>
            <a:r>
              <a:rPr lang="en-US" sz="2400" dirty="0"/>
              <a:t>It also aims at providing low-cost reliable digitalization of the existing systems. </a:t>
            </a:r>
          </a:p>
          <a:p>
            <a:pPr>
              <a:buFont typeface="Wingdings" pitchFamily="2" charset="2"/>
              <a:buChar char="Ø"/>
            </a:pPr>
            <a:r>
              <a:rPr lang="en-US" sz="2400" dirty="0"/>
              <a:t>The purpose of this project is to digitalize, the process of day-to-day activities like Registering New Patient, Assigning a Doctor to new patient.</a:t>
            </a:r>
          </a:p>
          <a:p>
            <a:pPr>
              <a:buFont typeface="Wingdings" pitchFamily="2" charset="2"/>
              <a:buChar char="Ø"/>
            </a:pPr>
            <a:r>
              <a:rPr lang="en-US" sz="2400" dirty="0"/>
              <a:t>As the proposed software product is the providing online medical consultancy. The system will be used in any clinic etc. Hospitals (small to medium scale) can used it to  get the information from the patients and then storing that data for future usages.</a:t>
            </a:r>
          </a:p>
          <a:p>
            <a:pPr>
              <a:buFont typeface="Wingdings" pitchFamily="2" charset="2"/>
              <a:buChar char="Ø"/>
            </a:pPr>
            <a:r>
              <a:rPr lang="en-US" sz="2400" dirty="0"/>
              <a:t> The intention of the system is to reduce over-time pay and increase the number of patients that can be treated accurately. </a:t>
            </a:r>
            <a:endParaRPr lang="en-US" sz="2000" dirty="0"/>
          </a:p>
          <a:p>
            <a:pPr algn="just"/>
            <a:endParaRPr lang="en-US" sz="2400" dirty="0"/>
          </a:p>
        </p:txBody>
      </p:sp>
    </p:spTree>
    <p:extLst>
      <p:ext uri="{BB962C8B-B14F-4D97-AF65-F5344CB8AC3E}">
        <p14:creationId xmlns:p14="http://schemas.microsoft.com/office/powerpoint/2010/main" val="19699189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8229600" cy="1143008"/>
          </a:xfrm>
        </p:spPr>
        <p:txBody>
          <a:bodyPr/>
          <a:lstStyle/>
          <a:p>
            <a:r>
              <a:rPr lang="en-US" b="1" dirty="0"/>
              <a:t>            ARCHITECTURE</a:t>
            </a:r>
            <a:endParaRPr lang="en-IN" b="1" dirty="0"/>
          </a:p>
        </p:txBody>
      </p:sp>
      <p:sp>
        <p:nvSpPr>
          <p:cNvPr id="3" name="Content Placeholder 2"/>
          <p:cNvSpPr>
            <a:spLocks noGrp="1"/>
          </p:cNvSpPr>
          <p:nvPr>
            <p:ph idx="1"/>
          </p:nvPr>
        </p:nvSpPr>
        <p:spPr>
          <a:xfrm>
            <a:off x="467544" y="1268760"/>
            <a:ext cx="8229600" cy="5112568"/>
          </a:xfrm>
        </p:spPr>
        <p:txBody>
          <a:bodyPr>
            <a:noAutofit/>
          </a:bodyPr>
          <a:lstStyle/>
          <a:p>
            <a:pPr>
              <a:buNone/>
            </a:pPr>
            <a:r>
              <a:rPr lang="en-US" sz="2400" b="1" dirty="0" smtClean="0">
                <a:solidFill>
                  <a:schemeClr val="tx2"/>
                </a:solidFill>
              </a:rPr>
              <a:t>Architecture Diagram</a:t>
            </a:r>
          </a:p>
          <a:p>
            <a:pPr>
              <a:buNone/>
            </a:pPr>
            <a:endParaRPr lang="en-US" sz="2400" b="1" dirty="0">
              <a:solidFill>
                <a:schemeClr val="tx2"/>
              </a:solidFill>
            </a:endParaRPr>
          </a:p>
          <a:p>
            <a:pPr>
              <a:buNone/>
            </a:pPr>
            <a:endParaRPr lang="en-US" sz="2400" b="1" dirty="0"/>
          </a:p>
        </p:txBody>
      </p:sp>
      <p:pic>
        <p:nvPicPr>
          <p:cNvPr id="1026" name="Picture 2" descr="C:\Users\Pranil\Desktop\cdac project\Architectu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1" y="1670905"/>
            <a:ext cx="7128792" cy="46975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l" rtl="0">
              <a:spcBef>
                <a:spcPct val="0"/>
              </a:spcBef>
            </a:pPr>
            <a:r>
              <a:rPr lang="en-US" sz="2600" b="1" dirty="0" smtClean="0">
                <a:solidFill>
                  <a:schemeClr val="tx2"/>
                </a:solidFill>
              </a:rPr>
              <a:t>ER-Diagram</a:t>
            </a:r>
            <a:r>
              <a:rPr lang="en-IN" b="1" dirty="0" smtClean="0"/>
              <a:t/>
            </a:r>
            <a:br>
              <a:rPr lang="en-IN" b="1" dirty="0" smtClean="0"/>
            </a:br>
            <a:endParaRPr lang="en-IN" dirty="0"/>
          </a:p>
        </p:txBody>
      </p:sp>
      <p:pic>
        <p:nvPicPr>
          <p:cNvPr id="4" name="image2.png"/>
          <p:cNvPicPr>
            <a:picLocks noGrp="1"/>
          </p:cNvPicPr>
          <p:nvPr>
            <p:ph idx="1"/>
          </p:nvPr>
        </p:nvPicPr>
        <p:blipFill>
          <a:blip r:embed="rId2" cstate="print"/>
          <a:stretch>
            <a:fillRect/>
          </a:stretch>
        </p:blipFill>
        <p:spPr>
          <a:xfrm>
            <a:off x="2149780" y="1935163"/>
            <a:ext cx="4844439" cy="4389437"/>
          </a:xfrm>
          <a:prstGeom prst="rect">
            <a:avLst/>
          </a:prstGeom>
        </p:spPr>
      </p:pic>
    </p:spTree>
    <p:extLst>
      <p:ext uri="{BB962C8B-B14F-4D97-AF65-F5344CB8AC3E}">
        <p14:creationId xmlns:p14="http://schemas.microsoft.com/office/powerpoint/2010/main" val="11170490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b="1" dirty="0">
                <a:solidFill>
                  <a:schemeClr val="tx2"/>
                </a:solidFill>
              </a:rPr>
              <a:t>Activity Diagram (Doctor): </a:t>
            </a:r>
            <a:endParaRPr lang="en-IN" b="1" dirty="0">
              <a:solidFill>
                <a:schemeClr val="tx2"/>
              </a:solidFill>
            </a:endParaRPr>
          </a:p>
          <a:p>
            <a:pPr marL="0" indent="0">
              <a:buNone/>
            </a:pPr>
            <a:endParaRPr lang="en-IN" dirty="0"/>
          </a:p>
        </p:txBody>
      </p:sp>
      <p:pic>
        <p:nvPicPr>
          <p:cNvPr id="4" name="image4.jpeg"/>
          <p:cNvPicPr/>
          <p:nvPr/>
        </p:nvPicPr>
        <p:blipFill>
          <a:blip r:embed="rId2" cstate="print"/>
          <a:stretch>
            <a:fillRect/>
          </a:stretch>
        </p:blipFill>
        <p:spPr>
          <a:xfrm>
            <a:off x="2051720" y="2852936"/>
            <a:ext cx="5040560" cy="3240360"/>
          </a:xfrm>
          <a:prstGeom prst="rect">
            <a:avLst/>
          </a:prstGeom>
        </p:spPr>
      </p:pic>
    </p:spTree>
    <p:extLst>
      <p:ext uri="{BB962C8B-B14F-4D97-AF65-F5344CB8AC3E}">
        <p14:creationId xmlns:p14="http://schemas.microsoft.com/office/powerpoint/2010/main" val="38414427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b="1" dirty="0">
                <a:solidFill>
                  <a:schemeClr val="tx2"/>
                </a:solidFill>
              </a:rPr>
              <a:t>Activity Diagram (Patient): </a:t>
            </a:r>
            <a:endParaRPr lang="en-IN" b="1" dirty="0">
              <a:solidFill>
                <a:schemeClr val="tx2"/>
              </a:solidFill>
            </a:endParaRPr>
          </a:p>
          <a:p>
            <a:pPr marL="0" indent="0">
              <a:buNone/>
            </a:pPr>
            <a:endParaRPr lang="en-IN" dirty="0"/>
          </a:p>
        </p:txBody>
      </p:sp>
      <p:pic>
        <p:nvPicPr>
          <p:cNvPr id="4" name="image5.jpeg"/>
          <p:cNvPicPr/>
          <p:nvPr/>
        </p:nvPicPr>
        <p:blipFill>
          <a:blip r:embed="rId2" cstate="print"/>
          <a:stretch>
            <a:fillRect/>
          </a:stretch>
        </p:blipFill>
        <p:spPr>
          <a:xfrm>
            <a:off x="2267744" y="2852936"/>
            <a:ext cx="5040560" cy="3024336"/>
          </a:xfrm>
          <a:prstGeom prst="rect">
            <a:avLst/>
          </a:prstGeom>
        </p:spPr>
      </p:pic>
    </p:spTree>
    <p:extLst>
      <p:ext uri="{BB962C8B-B14F-4D97-AF65-F5344CB8AC3E}">
        <p14:creationId xmlns:p14="http://schemas.microsoft.com/office/powerpoint/2010/main" val="17952656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t>Activity Diagram(Admin)</a:t>
            </a:r>
            <a:endParaRPr lang="en-IN" sz="2800" b="1" dirty="0"/>
          </a:p>
        </p:txBody>
      </p:sp>
      <p:pic>
        <p:nvPicPr>
          <p:cNvPr id="1026" name="Picture 2" descr="C:\Users\Pranil\Desktop\admin.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41414" y="1935163"/>
            <a:ext cx="8032307" cy="4518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24896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28800"/>
            <a:ext cx="8229600" cy="4695800"/>
          </a:xfrm>
        </p:spPr>
        <p:txBody>
          <a:bodyPr>
            <a:normAutofit fontScale="77500" lnSpcReduction="20000"/>
          </a:bodyPr>
          <a:lstStyle/>
          <a:p>
            <a:endParaRPr lang="en-US" dirty="0"/>
          </a:p>
          <a:p>
            <a:pPr marL="0" lvl="0" indent="0">
              <a:buNone/>
            </a:pPr>
            <a:endParaRPr lang="en-IN" dirty="0"/>
          </a:p>
          <a:p>
            <a:pPr marL="0" indent="0">
              <a:buNone/>
            </a:pPr>
            <a:r>
              <a:rPr lang="en-US" sz="3000" b="1" u="heavy" dirty="0"/>
              <a:t>Login module:</a:t>
            </a:r>
            <a:endParaRPr lang="en-IN" sz="3000" dirty="0"/>
          </a:p>
          <a:p>
            <a:pPr marL="0" indent="0">
              <a:buNone/>
            </a:pPr>
            <a:r>
              <a:rPr lang="en-US" sz="3000" b="1" dirty="0"/>
              <a:t> </a:t>
            </a:r>
            <a:endParaRPr lang="en-IN" sz="3000" dirty="0"/>
          </a:p>
          <a:p>
            <a:pPr lvl="0">
              <a:buFont typeface="Wingdings" pitchFamily="2" charset="2"/>
              <a:buChar char="Ø"/>
            </a:pPr>
            <a:r>
              <a:rPr lang="en-US" sz="3000" dirty="0"/>
              <a:t>Login</a:t>
            </a:r>
            <a:endParaRPr lang="en-IN" sz="3000" dirty="0"/>
          </a:p>
          <a:p>
            <a:pPr marL="0" indent="0">
              <a:buNone/>
            </a:pPr>
            <a:r>
              <a:rPr lang="en-US" sz="3000" dirty="0"/>
              <a:t> </a:t>
            </a:r>
            <a:endParaRPr lang="en-IN" sz="3000" dirty="0"/>
          </a:p>
          <a:p>
            <a:pPr lvl="0">
              <a:buFont typeface="Wingdings" pitchFamily="2" charset="2"/>
              <a:buChar char="Ø"/>
            </a:pPr>
            <a:r>
              <a:rPr lang="en-US" sz="3000" dirty="0"/>
              <a:t>Registration</a:t>
            </a:r>
            <a:endParaRPr lang="en-IN" sz="3000" dirty="0"/>
          </a:p>
          <a:p>
            <a:pPr marL="0" indent="0">
              <a:buNone/>
            </a:pPr>
            <a:r>
              <a:rPr lang="en-US" sz="3000" dirty="0"/>
              <a:t> </a:t>
            </a:r>
            <a:endParaRPr lang="en-IN" sz="3000" dirty="0"/>
          </a:p>
          <a:p>
            <a:pPr lvl="0">
              <a:buFont typeface="Wingdings" pitchFamily="2" charset="2"/>
              <a:buChar char="Ø"/>
            </a:pPr>
            <a:r>
              <a:rPr lang="en-US" sz="3000" dirty="0"/>
              <a:t>Home page</a:t>
            </a:r>
            <a:endParaRPr lang="en-IN" sz="3000" dirty="0"/>
          </a:p>
          <a:p>
            <a:pPr marL="0" indent="0">
              <a:buNone/>
            </a:pPr>
            <a:r>
              <a:rPr lang="en-US" sz="3000" dirty="0"/>
              <a:t> </a:t>
            </a:r>
            <a:endParaRPr lang="en-IN" sz="3000" dirty="0"/>
          </a:p>
          <a:p>
            <a:pPr lvl="0">
              <a:buFont typeface="Wingdings" pitchFamily="2" charset="2"/>
              <a:buChar char="Ø"/>
            </a:pPr>
            <a:r>
              <a:rPr lang="en-US" sz="3000" dirty="0"/>
              <a:t>Doctor </a:t>
            </a:r>
          </a:p>
          <a:p>
            <a:pPr marL="0" indent="0">
              <a:buNone/>
            </a:pPr>
            <a:endParaRPr lang="en-IN" sz="3000" dirty="0"/>
          </a:p>
          <a:p>
            <a:pPr lvl="0">
              <a:buFont typeface="Wingdings" pitchFamily="2" charset="2"/>
              <a:buChar char="Ø"/>
            </a:pPr>
            <a:r>
              <a:rPr lang="en-US" sz="3000" dirty="0"/>
              <a:t>Appointment</a:t>
            </a:r>
          </a:p>
          <a:p>
            <a:endParaRPr lang="en-US" sz="3000" dirty="0"/>
          </a:p>
        </p:txBody>
      </p:sp>
      <p:sp>
        <p:nvSpPr>
          <p:cNvPr id="5" name="Title 1"/>
          <p:cNvSpPr>
            <a:spLocks noGrp="1"/>
          </p:cNvSpPr>
          <p:nvPr>
            <p:ph type="title"/>
          </p:nvPr>
        </p:nvSpPr>
        <p:spPr>
          <a:xfrm>
            <a:off x="457200" y="428604"/>
            <a:ext cx="8229600" cy="1143008"/>
          </a:xfrm>
        </p:spPr>
        <p:txBody>
          <a:bodyPr/>
          <a:lstStyle/>
          <a:p>
            <a:pPr algn="ctr"/>
            <a:r>
              <a:rPr lang="en-US" b="1" dirty="0"/>
              <a:t>MODULES</a:t>
            </a: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1598</TotalTime>
  <Words>521</Words>
  <Application>Microsoft Office PowerPoint</Application>
  <PresentationFormat>On-screen Show (4:3)</PresentationFormat>
  <Paragraphs>81</Paragraphs>
  <Slides>29</Slides>
  <Notes>0</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Flow</vt:lpstr>
      <vt:lpstr>MEDICARE</vt:lpstr>
      <vt:lpstr>Existing System </vt:lpstr>
      <vt:lpstr>Proposed System</vt:lpstr>
      <vt:lpstr>            ARCHITECTURE</vt:lpstr>
      <vt:lpstr>ER-Diagram </vt:lpstr>
      <vt:lpstr>PowerPoint Presentation</vt:lpstr>
      <vt:lpstr>PowerPoint Presentation</vt:lpstr>
      <vt:lpstr>Activity Diagram(Admin)</vt:lpstr>
      <vt:lpstr>MODULES</vt:lpstr>
      <vt:lpstr>MODULES</vt:lpstr>
      <vt:lpstr>Technologies</vt:lpstr>
      <vt:lpstr>                             Features  </vt:lpstr>
      <vt:lpstr>Home page </vt:lpstr>
      <vt:lpstr>Service Page</vt:lpstr>
      <vt:lpstr>Patient Home Page</vt:lpstr>
      <vt:lpstr>Patient Registration Page</vt:lpstr>
      <vt:lpstr>Patient Home Page</vt:lpstr>
      <vt:lpstr>Patient Appointment Page</vt:lpstr>
      <vt:lpstr>Doctor Home Page</vt:lpstr>
      <vt:lpstr>Doctor Page</vt:lpstr>
      <vt:lpstr>Appointment Page</vt:lpstr>
      <vt:lpstr>Appointment Details Page</vt:lpstr>
      <vt:lpstr>Admin Home Page</vt:lpstr>
      <vt:lpstr>Admin Service Page</vt:lpstr>
      <vt:lpstr>Patient List Page</vt:lpstr>
      <vt:lpstr>Doctor List Page</vt:lpstr>
      <vt:lpstr>Appointment Page</vt:lpstr>
      <vt:lpstr>CONCLUSION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MODULES</dc:title>
  <dc:creator>Lenovo</dc:creator>
  <cp:lastModifiedBy>Pranil</cp:lastModifiedBy>
  <cp:revision>125</cp:revision>
  <dcterms:created xsi:type="dcterms:W3CDTF">2022-04-08T16:05:16Z</dcterms:created>
  <dcterms:modified xsi:type="dcterms:W3CDTF">2023-03-14T07:45:59Z</dcterms:modified>
</cp:coreProperties>
</file>